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6" r:id="rId5"/>
    <p:sldId id="265" r:id="rId6"/>
    <p:sldId id="259" r:id="rId7"/>
    <p:sldId id="260" r:id="rId8"/>
    <p:sldId id="261" r:id="rId9"/>
    <p:sldId id="262" r:id="rId10"/>
    <p:sldId id="263" r:id="rId11"/>
    <p:sldId id="264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66" y="408"/>
      </p:cViewPr>
      <p:guideLst>
        <p:guide orient="horz" pos="312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0F871A-18F8-4318-9B02-4F669129E081}" type="datetimeFigureOut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F96933-47EF-4E30-896C-4EB8D0EF9F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866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F96933-47EF-4E30-896C-4EB8D0EF9F1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237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3077282"/>
            <a:ext cx="5829300" cy="21233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613400"/>
            <a:ext cx="4800600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96700"/>
            <a:ext cx="1543050" cy="845220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96700"/>
            <a:ext cx="4514850" cy="84522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6365523"/>
            <a:ext cx="5829300" cy="196744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4198586"/>
            <a:ext cx="5829300" cy="21669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311401"/>
            <a:ext cx="3028950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311401"/>
            <a:ext cx="3028950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217385"/>
            <a:ext cx="3030141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3141486"/>
            <a:ext cx="3030141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217385"/>
            <a:ext cx="3031331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3141486"/>
            <a:ext cx="3031331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94405"/>
            <a:ext cx="2256235" cy="167851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94406"/>
            <a:ext cx="3833813" cy="845449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072923"/>
            <a:ext cx="2256235" cy="67759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934200"/>
            <a:ext cx="4114800" cy="81862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85119"/>
            <a:ext cx="4114800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752822"/>
            <a:ext cx="4114800" cy="116257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96699"/>
            <a:ext cx="6172200" cy="165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311401"/>
            <a:ext cx="6172200" cy="653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9181395"/>
            <a:ext cx="2171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/>
          <a:srcRect l="6666" t="7777" r="5000" b="13334"/>
          <a:stretch/>
        </p:blipFill>
        <p:spPr>
          <a:xfrm>
            <a:off x="76200" y="533400"/>
            <a:ext cx="8077200" cy="5410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234CA2-852A-4909-8923-3D4281B125C9}"/>
              </a:ext>
            </a:extLst>
          </p:cNvPr>
          <p:cNvSpPr txBox="1"/>
          <p:nvPr/>
        </p:nvSpPr>
        <p:spPr>
          <a:xfrm>
            <a:off x="11723" y="5827711"/>
            <a:ext cx="3874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이곳에 </a:t>
            </a:r>
            <a:r>
              <a:rPr lang="ko-KR" altLang="en-US" sz="1200" dirty="0" err="1"/>
              <a:t>고융점금속</a:t>
            </a:r>
            <a:r>
              <a:rPr lang="en-US" altLang="ko-KR" sz="1200" dirty="0"/>
              <a:t>(</a:t>
            </a:r>
            <a:r>
              <a:rPr lang="ko-KR" altLang="en-US" sz="1200" dirty="0"/>
              <a:t>텅스텐 등</a:t>
            </a:r>
            <a:r>
              <a:rPr lang="en-US" altLang="ko-KR" sz="1200" dirty="0"/>
              <a:t>)</a:t>
            </a:r>
            <a:r>
              <a:rPr lang="ko-KR" altLang="en-US" sz="1200" dirty="0"/>
              <a:t>의 파우더를 떨어뜨리고 플라즈마와 가스를 불어넣어주면 플라즈마의 높은 열에 의해 금속은 녹아버리게 되고 가스로 인해 피처리물로 날아가 </a:t>
            </a:r>
            <a:r>
              <a:rPr lang="ko-KR" altLang="en-US" sz="1200" dirty="0" err="1"/>
              <a:t>증착하게</a:t>
            </a:r>
            <a:r>
              <a:rPr lang="ko-KR" altLang="en-US" sz="1200" dirty="0"/>
              <a:t> 된다</a:t>
            </a:r>
            <a:r>
              <a:rPr lang="en-US" altLang="ko-KR" sz="1200" dirty="0"/>
              <a:t>. </a:t>
            </a:r>
            <a:r>
              <a:rPr lang="ko-KR" altLang="en-US" sz="1200" dirty="0"/>
              <a:t>이렇게 코팅처리를 할 수 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기판은 </a:t>
            </a:r>
            <a:r>
              <a:rPr lang="ko-KR" altLang="en-US" sz="1200" dirty="0" err="1"/>
              <a:t>접지시켜</a:t>
            </a:r>
            <a:r>
              <a:rPr lang="ko-KR" altLang="en-US" sz="1200" dirty="0"/>
              <a:t> 놓는다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98C393-2207-487B-B0A7-5444B2E6FA02}"/>
              </a:ext>
            </a:extLst>
          </p:cNvPr>
          <p:cNvSpPr txBox="1"/>
          <p:nvPr/>
        </p:nvSpPr>
        <p:spPr>
          <a:xfrm>
            <a:off x="304800" y="32766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Plasma Jet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36699E-A32D-4BAC-A153-2BA389BFD89B}"/>
              </a:ext>
            </a:extLst>
          </p:cNvPr>
          <p:cNvSpPr txBox="1"/>
          <p:nvPr/>
        </p:nvSpPr>
        <p:spPr>
          <a:xfrm>
            <a:off x="4038600" y="3276600"/>
            <a:ext cx="1981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Plasma Arc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BEC3F1-A111-46D9-8D6A-D9C09AD980F5}"/>
              </a:ext>
            </a:extLst>
          </p:cNvPr>
          <p:cNvSpPr txBox="1"/>
          <p:nvPr/>
        </p:nvSpPr>
        <p:spPr>
          <a:xfrm>
            <a:off x="3886202" y="5827711"/>
            <a:ext cx="50291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아주 얇은 실 형태의 </a:t>
            </a:r>
            <a:r>
              <a:rPr lang="ko-KR" altLang="en-US" sz="1200" dirty="0" err="1"/>
              <a:t>고융점금속</a:t>
            </a:r>
            <a:r>
              <a:rPr lang="en-US" altLang="ko-KR" sz="1200" dirty="0"/>
              <a:t>(</a:t>
            </a:r>
            <a:r>
              <a:rPr lang="ko-KR" altLang="en-US" sz="1200" dirty="0"/>
              <a:t>텅스텐 등</a:t>
            </a:r>
            <a:r>
              <a:rPr lang="en-US" altLang="ko-KR" sz="1200" dirty="0"/>
              <a:t>)</a:t>
            </a:r>
            <a:r>
              <a:rPr lang="ko-KR" altLang="en-US" sz="1200" dirty="0"/>
              <a:t>을 그림과 같이 장치하여 양끝에 전류를 흘리고 이를</a:t>
            </a:r>
            <a:r>
              <a:rPr lang="en-US" altLang="ko-KR" sz="1200" dirty="0"/>
              <a:t> </a:t>
            </a:r>
            <a:r>
              <a:rPr lang="ko-KR" altLang="en-US" sz="1200" dirty="0" err="1"/>
              <a:t>접합시키면</a:t>
            </a:r>
            <a:r>
              <a:rPr lang="ko-KR" altLang="en-US" sz="1200" dirty="0"/>
              <a:t>  아크방전이 일어나 금속이 기화되는데 이때 플라즈마와 가스를 불어넣으면 녹은 금속이 피처리물로 날아가  </a:t>
            </a:r>
            <a:r>
              <a:rPr lang="ko-KR" altLang="en-US" sz="1200" dirty="0" err="1"/>
              <a:t>증착하게</a:t>
            </a:r>
            <a:r>
              <a:rPr lang="ko-KR" altLang="en-US" sz="1200" dirty="0"/>
              <a:t> 된다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기판에 </a:t>
            </a:r>
            <a:r>
              <a:rPr lang="en-US" altLang="ko-KR" sz="1200" dirty="0"/>
              <a:t>( - )</a:t>
            </a:r>
            <a:r>
              <a:rPr lang="ko-KR" altLang="en-US" sz="1200" dirty="0"/>
              <a:t> 전류를 걸어서 증착을 가속화 시키기도 한다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6E54E6-6C06-4764-A25D-931918F9C6E0}"/>
              </a:ext>
            </a:extLst>
          </p:cNvPr>
          <p:cNvSpPr txBox="1"/>
          <p:nvPr/>
        </p:nvSpPr>
        <p:spPr>
          <a:xfrm>
            <a:off x="269631" y="457200"/>
            <a:ext cx="5234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플라즈마 용사 </a:t>
            </a:r>
            <a:r>
              <a:rPr lang="en-US" altLang="ko-KR" dirty="0"/>
              <a:t>– </a:t>
            </a:r>
            <a:r>
              <a:rPr lang="ko-KR" altLang="en-US" dirty="0"/>
              <a:t>플라즈마로 녹여서 분사하는 방법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ECEC68-5BD4-4511-B8CE-2B86ED2361FF}"/>
              </a:ext>
            </a:extLst>
          </p:cNvPr>
          <p:cNvSpPr txBox="1"/>
          <p:nvPr/>
        </p:nvSpPr>
        <p:spPr>
          <a:xfrm>
            <a:off x="258466" y="43934"/>
            <a:ext cx="7590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플라즈마 처리할 대상물이 도체면 플라즈마 제트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부도체면 플라즈마 아크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DB4C41-84E0-4BDD-9516-8DA6A8AAEA53}"/>
              </a:ext>
            </a:extLst>
          </p:cNvPr>
          <p:cNvSpPr txBox="1"/>
          <p:nvPr/>
        </p:nvSpPr>
        <p:spPr>
          <a:xfrm>
            <a:off x="7467600" y="1726921"/>
            <a:ext cx="1676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고분자물질 표면에 플라즈마 처리를 해주면 표면의 구조가 변형되어 직사광선에 노출되어도 삭아서 깨지지 않게 된다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96F026-2199-44FF-AE93-04A3B4AE590E}"/>
              </a:ext>
            </a:extLst>
          </p:cNvPr>
          <p:cNvSpPr txBox="1"/>
          <p:nvPr/>
        </p:nvSpPr>
        <p:spPr>
          <a:xfrm>
            <a:off x="914400" y="5943600"/>
            <a:ext cx="289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세 개 다 </a:t>
            </a:r>
            <a:r>
              <a:rPr lang="en-US" altLang="ko-KR" sz="1200" dirty="0"/>
              <a:t>300W</a:t>
            </a:r>
            <a:r>
              <a:rPr lang="ko-KR" altLang="en-US" sz="1200" dirty="0"/>
              <a:t>로 플라즈마의 전자의 밀도는 같은데 에너지의 크기가 다르다</a:t>
            </a:r>
            <a:r>
              <a:rPr lang="en-US" altLang="ko-KR" sz="1200" dirty="0"/>
              <a:t>.</a:t>
            </a:r>
            <a:endParaRPr lang="ko-KR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/>
          <a:srcRect l="7500" t="7778" r="46667" b="52222"/>
          <a:stretch/>
        </p:blipFill>
        <p:spPr>
          <a:xfrm>
            <a:off x="457200" y="304800"/>
            <a:ext cx="4190999" cy="2743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2B8F95-6702-409E-BEEF-10374B4E2805}"/>
              </a:ext>
            </a:extLst>
          </p:cNvPr>
          <p:cNvSpPr txBox="1"/>
          <p:nvPr/>
        </p:nvSpPr>
        <p:spPr>
          <a:xfrm>
            <a:off x="4267200" y="339969"/>
            <a:ext cx="457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자동차 부품에 </a:t>
            </a:r>
            <a:r>
              <a:rPr lang="ko-KR" altLang="en-US" sz="1600" dirty="0" err="1"/>
              <a:t>전자빔을</a:t>
            </a:r>
            <a:r>
              <a:rPr lang="ko-KR" altLang="en-US" sz="1600" dirty="0"/>
              <a:t> 조사하게 되면 여러 가지 물성들이 좋아져서 현재 그런 연구를 활발히 하고 있는데 타이어에도 </a:t>
            </a:r>
            <a:r>
              <a:rPr lang="ko-KR" altLang="en-US" sz="1600" dirty="0" err="1"/>
              <a:t>전자빔을</a:t>
            </a:r>
            <a:r>
              <a:rPr lang="ko-KR" altLang="en-US" sz="1600" dirty="0"/>
              <a:t> 조사할 수 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타이어는 </a:t>
            </a:r>
            <a:r>
              <a:rPr lang="en-US" altLang="ko-KR" sz="1600" dirty="0"/>
              <a:t>C</a:t>
            </a:r>
            <a:r>
              <a:rPr lang="ko-KR" altLang="en-US" sz="1600" dirty="0"/>
              <a:t>와 </a:t>
            </a:r>
            <a:r>
              <a:rPr lang="en-US" altLang="ko-KR" sz="1600" dirty="0"/>
              <a:t>H</a:t>
            </a:r>
            <a:r>
              <a:rPr lang="ko-KR" altLang="en-US" sz="1600" dirty="0"/>
              <a:t>가 복잡하게 결합된 고분자 물질인데 여기에 </a:t>
            </a:r>
            <a:r>
              <a:rPr lang="ko-KR" altLang="en-US" sz="1600" dirty="0" err="1"/>
              <a:t>전자빔을</a:t>
            </a:r>
            <a:r>
              <a:rPr lang="ko-KR" altLang="en-US" sz="1600" dirty="0"/>
              <a:t> 조사하게 되면 </a:t>
            </a:r>
            <a:r>
              <a:rPr lang="en-US" altLang="ko-KR" sz="1600" dirty="0"/>
              <a:t>C-H </a:t>
            </a:r>
            <a:r>
              <a:rPr lang="ko-KR" altLang="en-US" sz="1600" dirty="0"/>
              <a:t>간의 결합이 바뀌면서 더 견고해지고 </a:t>
            </a:r>
            <a:r>
              <a:rPr lang="ko-KR" altLang="en-US" sz="1600" dirty="0" err="1"/>
              <a:t>내마모도가</a:t>
            </a:r>
            <a:r>
              <a:rPr lang="ko-KR" altLang="en-US" sz="1600" dirty="0"/>
              <a:t> 올라가 타이어의 수명이 늘어나게 된다</a:t>
            </a:r>
            <a:r>
              <a:rPr lang="en-US" altLang="ko-KR" sz="1600" dirty="0"/>
              <a:t>. </a:t>
            </a:r>
          </a:p>
          <a:p>
            <a:r>
              <a:rPr lang="ko-KR" altLang="en-US" sz="1600" dirty="0" err="1"/>
              <a:t>전자빔을</a:t>
            </a:r>
            <a:r>
              <a:rPr lang="ko-KR" altLang="en-US" sz="1600" dirty="0"/>
              <a:t> 맞고 나면 불에도 강해지는 것을 확인할 수 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9AE8E1-C5FC-4793-B67A-75F575CE0EA3}"/>
              </a:ext>
            </a:extLst>
          </p:cNvPr>
          <p:cNvSpPr txBox="1"/>
          <p:nvPr/>
        </p:nvSpPr>
        <p:spPr>
          <a:xfrm>
            <a:off x="161191" y="5950803"/>
            <a:ext cx="899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전자빔</a:t>
            </a:r>
            <a:r>
              <a:rPr lang="ko-KR" altLang="en-US" sz="1600" dirty="0"/>
              <a:t> 에너지를 조절하면 </a:t>
            </a:r>
            <a:r>
              <a:rPr lang="en-US" altLang="ko-KR" sz="1600" dirty="0"/>
              <a:t>Grain Size</a:t>
            </a:r>
            <a:r>
              <a:rPr lang="ko-KR" altLang="en-US" sz="1600" dirty="0"/>
              <a:t>도 조절할 수 있게 되고 오히려 </a:t>
            </a:r>
            <a:r>
              <a:rPr lang="en-US" altLang="ko-KR" sz="1600" dirty="0"/>
              <a:t>Grain Size</a:t>
            </a:r>
            <a:r>
              <a:rPr lang="ko-KR" altLang="en-US" sz="1600" dirty="0"/>
              <a:t>를 키울 수도 있게 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이를 통해 전기전도도 및 투과도를 높여 훨씬 더 나은 물성을 확보할 수 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E967B0EF-7B64-4F64-AD94-90B1014093B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7499" t="50000" r="5002" b="6667"/>
          <a:stretch/>
        </p:blipFill>
        <p:spPr>
          <a:xfrm>
            <a:off x="571500" y="3021796"/>
            <a:ext cx="7734300" cy="28727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9">
            <a:extLst>
              <a:ext uri="{FF2B5EF4-FFF2-40B4-BE49-F238E27FC236}">
                <a16:creationId xmlns:a16="http://schemas.microsoft.com/office/drawing/2014/main" id="{3EBA958F-D23E-4527-8C41-2C61C3AC5E4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58333" t="7778" r="5834" b="55556"/>
          <a:stretch/>
        </p:blipFill>
        <p:spPr>
          <a:xfrm>
            <a:off x="756138" y="2133600"/>
            <a:ext cx="3276600" cy="2514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0F09E5-1F11-46AC-BB70-2C4C3D7FD6AA}"/>
              </a:ext>
            </a:extLst>
          </p:cNvPr>
          <p:cNvSpPr txBox="1"/>
          <p:nvPr/>
        </p:nvSpPr>
        <p:spPr>
          <a:xfrm>
            <a:off x="4038600" y="2286000"/>
            <a:ext cx="4572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일본 연구진이 인간의 대퇴골을 대체하는 부품을 금속으로 개발한 것인데 이것은 인간의 몸 속으로 들어가는 것이기 때문에 표면에 스크래치 없이 아주 매끈해야 한다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그래서 </a:t>
            </a:r>
            <a:r>
              <a:rPr lang="ko-KR" altLang="en-US" sz="1600" dirty="0" err="1"/>
              <a:t>전자빔으로</a:t>
            </a:r>
            <a:r>
              <a:rPr lang="ko-KR" altLang="en-US" sz="1600" dirty="0"/>
              <a:t> 표면처리를 하여 아주 매끈한 표면을 확보한 것을 확인할 수 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329290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9CB5C0-36B3-4810-928A-A9DD12D3B15B}"/>
              </a:ext>
            </a:extLst>
          </p:cNvPr>
          <p:cNvSpPr txBox="1"/>
          <p:nvPr/>
        </p:nvSpPr>
        <p:spPr>
          <a:xfrm>
            <a:off x="381000" y="76200"/>
            <a:ext cx="6747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Plasma Jet</a:t>
            </a:r>
            <a:r>
              <a:rPr lang="ko-KR" altLang="en-US" dirty="0"/>
              <a:t>와 </a:t>
            </a:r>
            <a:r>
              <a:rPr lang="en-US" altLang="ko-KR" dirty="0"/>
              <a:t>Plasma Arc</a:t>
            </a:r>
            <a:r>
              <a:rPr lang="ko-KR" altLang="en-US" dirty="0"/>
              <a:t>의 가장 큰 차이점</a:t>
            </a:r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기판에 </a:t>
            </a:r>
            <a:r>
              <a:rPr lang="en-US" altLang="ko-KR" dirty="0"/>
              <a:t>( - ) </a:t>
            </a:r>
            <a:r>
              <a:rPr lang="ko-KR" altLang="en-US" dirty="0"/>
              <a:t>전류를 걸어주냐 마냐</a:t>
            </a:r>
            <a:r>
              <a:rPr lang="en-US" altLang="ko-KR" dirty="0"/>
              <a:t>, 2. </a:t>
            </a:r>
            <a:r>
              <a:rPr lang="ko-KR" altLang="en-US" dirty="0"/>
              <a:t>아크 방전이 일어나냐 마냐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401384-B178-4447-9F4D-D8553ACC8B98}"/>
              </a:ext>
            </a:extLst>
          </p:cNvPr>
          <p:cNvSpPr txBox="1"/>
          <p:nvPr/>
        </p:nvSpPr>
        <p:spPr>
          <a:xfrm>
            <a:off x="6705600" y="2667000"/>
            <a:ext cx="1641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아세틸렌 가스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/>
          <a:srcRect l="7500" t="8889" r="10000" b="7778"/>
          <a:stretch/>
        </p:blipFill>
        <p:spPr>
          <a:xfrm>
            <a:off x="-106299" y="-2198"/>
            <a:ext cx="9127998" cy="6915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F8EDE4D-716A-489A-A2B0-3DEADD995D20}"/>
              </a:ext>
            </a:extLst>
          </p:cNvPr>
          <p:cNvSpPr txBox="1"/>
          <p:nvPr/>
        </p:nvSpPr>
        <p:spPr>
          <a:xfrm>
            <a:off x="3579421" y="2725615"/>
            <a:ext cx="9925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rgbClr val="FF0000"/>
                </a:solidFill>
              </a:rPr>
              <a:t>= </a:t>
            </a:r>
            <a:r>
              <a:rPr lang="ko-KR" altLang="en-US" sz="1100" dirty="0" err="1">
                <a:solidFill>
                  <a:srgbClr val="FF0000"/>
                </a:solidFill>
              </a:rPr>
              <a:t>충격담금질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58D83D-13DF-4F57-BD91-B9D6C461ADD8}"/>
              </a:ext>
            </a:extLst>
          </p:cNvPr>
          <p:cNvSpPr txBox="1"/>
          <p:nvPr/>
        </p:nvSpPr>
        <p:spPr>
          <a:xfrm>
            <a:off x="5762181" y="3657600"/>
            <a:ext cx="11368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rgbClr val="FF0000"/>
                </a:solidFill>
              </a:rPr>
              <a:t>= Self-quenching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3A4D65-8902-4F26-BD51-A631E791ABE2}"/>
              </a:ext>
            </a:extLst>
          </p:cNvPr>
          <p:cNvSpPr txBox="1"/>
          <p:nvPr/>
        </p:nvSpPr>
        <p:spPr>
          <a:xfrm>
            <a:off x="4075710" y="5715000"/>
            <a:ext cx="2934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전자빔에</a:t>
            </a:r>
            <a:r>
              <a:rPr lang="ko-KR" altLang="en-US" sz="1200" dirty="0"/>
              <a:t> 의해 표면이 녹았다가 다시 굳게 되는 </a:t>
            </a:r>
            <a:r>
              <a:rPr lang="ko-KR" altLang="en-US" sz="1200" dirty="0" err="1"/>
              <a:t>상변태가</a:t>
            </a:r>
            <a:r>
              <a:rPr lang="ko-KR" altLang="en-US" sz="1200" dirty="0"/>
              <a:t> 일어나게 된다</a:t>
            </a:r>
            <a:r>
              <a:rPr lang="en-US" altLang="ko-KR" sz="1200" dirty="0"/>
              <a:t>.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8F8017-E148-4623-B0F7-481D14C9E0B2}"/>
              </a:ext>
            </a:extLst>
          </p:cNvPr>
          <p:cNvSpPr txBox="1"/>
          <p:nvPr/>
        </p:nvSpPr>
        <p:spPr>
          <a:xfrm>
            <a:off x="3962401" y="6175268"/>
            <a:ext cx="518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강도가 약한 </a:t>
            </a:r>
            <a:r>
              <a:rPr lang="en-US" altLang="ko-KR" sz="1200" dirty="0"/>
              <a:t>Al </a:t>
            </a:r>
            <a:r>
              <a:rPr lang="ko-KR" altLang="en-US" sz="1200" dirty="0"/>
              <a:t>표면에 </a:t>
            </a:r>
            <a:r>
              <a:rPr lang="en-US" altLang="ko-KR" sz="1200" dirty="0"/>
              <a:t>W </a:t>
            </a:r>
            <a:r>
              <a:rPr lang="ko-KR" altLang="en-US" sz="1200" dirty="0"/>
              <a:t>파우더를 뿌리고 </a:t>
            </a:r>
            <a:r>
              <a:rPr lang="ko-KR" altLang="en-US" sz="1200" dirty="0" err="1"/>
              <a:t>전자빔을</a:t>
            </a:r>
            <a:r>
              <a:rPr lang="ko-KR" altLang="en-US" sz="1200" dirty="0"/>
              <a:t> 조사하게 되면 </a:t>
            </a:r>
            <a:r>
              <a:rPr lang="en-US" altLang="ko-KR" sz="1200" dirty="0"/>
              <a:t>Al</a:t>
            </a:r>
            <a:r>
              <a:rPr lang="ko-KR" altLang="en-US" sz="1200" dirty="0"/>
              <a:t>과 </a:t>
            </a:r>
            <a:r>
              <a:rPr lang="en-US" altLang="ko-KR" sz="1200" dirty="0"/>
              <a:t>W</a:t>
            </a:r>
            <a:r>
              <a:rPr lang="ko-KR" altLang="en-US" sz="1200" dirty="0"/>
              <a:t>이 동시에 녹게 된다</a:t>
            </a:r>
            <a:r>
              <a:rPr lang="en-US" altLang="ko-KR" sz="1200" dirty="0"/>
              <a:t>. </a:t>
            </a:r>
            <a:r>
              <a:rPr lang="ko-KR" altLang="en-US" sz="1200" dirty="0"/>
              <a:t>이후 </a:t>
            </a:r>
            <a:r>
              <a:rPr lang="ko-KR" altLang="en-US" sz="1200" dirty="0" err="1"/>
              <a:t>전자빔을</a:t>
            </a:r>
            <a:r>
              <a:rPr lang="ko-KR" altLang="en-US" sz="1200" dirty="0"/>
              <a:t> 차단하게 되면 </a:t>
            </a:r>
            <a:r>
              <a:rPr lang="en-US" altLang="ko-KR" sz="1200" dirty="0"/>
              <a:t>Al </a:t>
            </a:r>
            <a:r>
              <a:rPr lang="ko-KR" altLang="en-US" sz="1200" dirty="0"/>
              <a:t>기지 내에 </a:t>
            </a:r>
            <a:r>
              <a:rPr lang="en-US" altLang="ko-KR" sz="1200" dirty="0"/>
              <a:t>W </a:t>
            </a:r>
            <a:r>
              <a:rPr lang="ko-KR" altLang="en-US" sz="1200" dirty="0"/>
              <a:t>입자가 박혀 있는 형태의 새로운 층이 만들어지고 표면경도가 높아지게 된다</a:t>
            </a:r>
            <a:r>
              <a:rPr lang="en-US" altLang="ko-KR" sz="1200" dirty="0"/>
              <a:t>.</a:t>
            </a:r>
            <a:endParaRPr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41C245-A1A2-46DC-B2CE-DBA66F487821}"/>
              </a:ext>
            </a:extLst>
          </p:cNvPr>
          <p:cNvSpPr txBox="1"/>
          <p:nvPr/>
        </p:nvSpPr>
        <p:spPr>
          <a:xfrm>
            <a:off x="533400" y="1443841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전자빔</a:t>
            </a:r>
            <a:r>
              <a:rPr lang="ko-KR" altLang="en-US" dirty="0"/>
              <a:t> 대신 레이저로도 같은 원리를 이용할 수 있는데 결론적으로 말하면 레이저를 이용하는 것이 </a:t>
            </a:r>
            <a:r>
              <a:rPr lang="ko-KR" altLang="en-US" dirty="0" err="1"/>
              <a:t>전자빔을</a:t>
            </a:r>
            <a:r>
              <a:rPr lang="ko-KR" altLang="en-US" dirty="0"/>
              <a:t> 이용하는 것보다 더 비싸다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전자빔을</a:t>
            </a:r>
            <a:r>
              <a:rPr lang="ko-KR" altLang="en-US" dirty="0"/>
              <a:t> 쓰게 되면 </a:t>
            </a:r>
            <a:r>
              <a:rPr lang="ko-KR" altLang="en-US" dirty="0" err="1"/>
              <a:t>상압에서는</a:t>
            </a:r>
            <a:r>
              <a:rPr lang="ko-KR" altLang="en-US" dirty="0"/>
              <a:t> 불가능하고 진공펌프 등을 이용해서 진공을 만들어주고 플라즈마를 발생시켜 이용해야 하는 제약이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ko-KR" altLang="en-US" dirty="0"/>
              <a:t>레이저를 쓰게 되면 </a:t>
            </a:r>
            <a:r>
              <a:rPr lang="ko-KR" altLang="en-US" dirty="0" err="1"/>
              <a:t>상압에서</a:t>
            </a:r>
            <a:r>
              <a:rPr lang="ko-KR" altLang="en-US" dirty="0"/>
              <a:t> 바로 작동시킬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하지만 레이저는 한번 빛을 방사하고 나면 에너지를 모으는 시간이 필요하기 때문에 그 시간동안 방사할 수 없어  아래 그림과 같은 패턴이 만들어지게 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		       </a:t>
            </a:r>
            <a:r>
              <a:rPr lang="ko-KR" altLang="en-US" dirty="0"/>
              <a:t>그래서 한번에 고품질의 코팅층을 만들어 낼 수 없다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		       </a:t>
            </a:r>
            <a:r>
              <a:rPr lang="ko-KR" altLang="en-US" dirty="0"/>
              <a:t>하지만 그럼에도 불구하고 </a:t>
            </a:r>
            <a:r>
              <a:rPr lang="ko-KR" altLang="en-US" dirty="0" err="1"/>
              <a:t>전자빔을</a:t>
            </a:r>
            <a:r>
              <a:rPr lang="ko-KR" altLang="en-US" dirty="0"/>
              <a:t> 사용하는 것이 소모</a:t>
            </a:r>
            <a:endParaRPr lang="en-US" altLang="ko-KR" dirty="0"/>
          </a:p>
          <a:p>
            <a:r>
              <a:rPr lang="en-US" altLang="ko-KR" dirty="0"/>
              <a:t>		       </a:t>
            </a:r>
            <a:r>
              <a:rPr lang="ko-KR" altLang="en-US" dirty="0"/>
              <a:t>비용이 더 작다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31751E10-9ACC-485A-AA62-6EC17412A5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70444" t="58503" r="10961" b="24050"/>
          <a:stretch/>
        </p:blipFill>
        <p:spPr>
          <a:xfrm>
            <a:off x="685800" y="4263241"/>
            <a:ext cx="2057401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395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C2BEE25-558D-4E0D-B397-CC6107402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045488"/>
            <a:ext cx="1714500" cy="1704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166818-A7F9-4D79-A4E9-C52D49A03E65}"/>
              </a:ext>
            </a:extLst>
          </p:cNvPr>
          <p:cNvSpPr txBox="1"/>
          <p:nvPr/>
        </p:nvSpPr>
        <p:spPr>
          <a:xfrm>
            <a:off x="1981200" y="740688"/>
            <a:ext cx="70104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플라즈마 생성 후 </a:t>
            </a:r>
            <a:r>
              <a:rPr lang="ko-KR" altLang="en-US" dirty="0" err="1"/>
              <a:t>이온빔</a:t>
            </a:r>
            <a:r>
              <a:rPr lang="ko-KR" altLang="en-US" dirty="0"/>
              <a:t> 사용시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기판에 </a:t>
            </a:r>
            <a:r>
              <a:rPr lang="en-US" altLang="ko-KR" dirty="0"/>
              <a:t>( - ) </a:t>
            </a:r>
            <a:r>
              <a:rPr lang="ko-KR" altLang="en-US" dirty="0"/>
              <a:t>전류를 걸고 </a:t>
            </a:r>
            <a:r>
              <a:rPr lang="en-US" altLang="ko-KR" dirty="0"/>
              <a:t>– 10V</a:t>
            </a:r>
            <a:r>
              <a:rPr lang="ko-KR" altLang="en-US" dirty="0"/>
              <a:t>를 흘려주게 되면 양이온은 </a:t>
            </a:r>
            <a:r>
              <a:rPr lang="en-US" altLang="ko-KR" dirty="0"/>
              <a:t>10eV</a:t>
            </a:r>
            <a:r>
              <a:rPr lang="ko-KR" altLang="en-US" dirty="0"/>
              <a:t>의 에너지로 충돌하게 된다</a:t>
            </a:r>
            <a:r>
              <a:rPr lang="en-US" altLang="ko-KR" dirty="0"/>
              <a:t>. </a:t>
            </a:r>
            <a:r>
              <a:rPr lang="ko-KR" altLang="en-US" dirty="0"/>
              <a:t>그런데 이것은 </a:t>
            </a:r>
            <a:r>
              <a:rPr lang="en-US" altLang="ko-KR" dirty="0"/>
              <a:t>1</a:t>
            </a:r>
            <a:r>
              <a:rPr lang="ko-KR" altLang="en-US" dirty="0"/>
              <a:t>가 양이온에만 해당되는 이야기이고 </a:t>
            </a:r>
            <a:r>
              <a:rPr lang="en-US" altLang="ko-KR" dirty="0"/>
              <a:t>2</a:t>
            </a:r>
            <a:r>
              <a:rPr lang="ko-KR" altLang="en-US" dirty="0"/>
              <a:t>가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가 양이온의 경우 각각 </a:t>
            </a:r>
            <a:r>
              <a:rPr lang="en-US" altLang="ko-KR" dirty="0"/>
              <a:t>20eV, 30eV</a:t>
            </a:r>
            <a:r>
              <a:rPr lang="ko-KR" altLang="en-US" dirty="0"/>
              <a:t>의 에너지로 충돌하게 된다</a:t>
            </a:r>
            <a:r>
              <a:rPr lang="en-US" altLang="ko-KR" dirty="0"/>
              <a:t>. </a:t>
            </a:r>
            <a:r>
              <a:rPr lang="ko-KR" altLang="en-US" dirty="0"/>
              <a:t>그러면 원래 의도한 깊이보다 더 깊이 </a:t>
            </a:r>
            <a:r>
              <a:rPr lang="ko-KR" altLang="en-US" dirty="0" err="1"/>
              <a:t>스퍼터링이</a:t>
            </a:r>
            <a:r>
              <a:rPr lang="ko-KR" altLang="en-US" dirty="0"/>
              <a:t> 일어나게 되고 원하는 물성을 얻기 힘들어진다</a:t>
            </a:r>
            <a:r>
              <a:rPr lang="en-US" altLang="ko-KR" dirty="0"/>
              <a:t>. </a:t>
            </a:r>
            <a:r>
              <a:rPr lang="ko-KR" altLang="en-US" dirty="0"/>
              <a:t>그래서 공정에서는 </a:t>
            </a:r>
            <a:r>
              <a:rPr lang="en-US" altLang="ko-KR" dirty="0"/>
              <a:t>2</a:t>
            </a:r>
            <a:r>
              <a:rPr lang="ko-KR" altLang="en-US" dirty="0"/>
              <a:t>가</a:t>
            </a:r>
            <a:r>
              <a:rPr lang="en-US" altLang="ko-KR" dirty="0"/>
              <a:t>, 3</a:t>
            </a:r>
            <a:r>
              <a:rPr lang="ko-KR" altLang="en-US" dirty="0"/>
              <a:t>가 양이온을 필터링할 수 있는 장치를 별도로 장착하여야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그렇게 하려면 비용이 증가하고</a:t>
            </a:r>
            <a:r>
              <a:rPr lang="en-US" altLang="ko-KR" dirty="0"/>
              <a:t>, </a:t>
            </a:r>
            <a:r>
              <a:rPr lang="ko-KR" altLang="en-US" dirty="0"/>
              <a:t>비효율적이게 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그래서 이와 다른 방법으로 기판에 오히려 </a:t>
            </a:r>
            <a:r>
              <a:rPr lang="en-US" altLang="ko-KR" dirty="0"/>
              <a:t>( + ) </a:t>
            </a:r>
            <a:r>
              <a:rPr lang="ko-KR" altLang="en-US" dirty="0"/>
              <a:t>전류를 걸고 </a:t>
            </a:r>
            <a:r>
              <a:rPr lang="en-US" altLang="ko-KR" dirty="0"/>
              <a:t>+ 10V</a:t>
            </a:r>
            <a:r>
              <a:rPr lang="ko-KR" altLang="en-US" dirty="0"/>
              <a:t>를 흘려주게 되면 전자가 </a:t>
            </a:r>
            <a:r>
              <a:rPr lang="en-US" altLang="ko-KR" dirty="0"/>
              <a:t>-10eV</a:t>
            </a:r>
            <a:r>
              <a:rPr lang="ko-KR" altLang="en-US" dirty="0"/>
              <a:t>만큼의 에너지를 가지고 충돌하게 되는데 전자는 양이온과 달리 전기적 척력으로 인해 </a:t>
            </a:r>
            <a:r>
              <a:rPr lang="en-US" altLang="ko-KR" dirty="0"/>
              <a:t>2</a:t>
            </a:r>
            <a:r>
              <a:rPr lang="ko-KR" altLang="en-US" dirty="0"/>
              <a:t>개 이상이 공존하지 않기 때문에 반드시 하나로만 충돌하게 된다</a:t>
            </a:r>
            <a:r>
              <a:rPr lang="en-US" altLang="ko-KR" dirty="0"/>
              <a:t>. </a:t>
            </a:r>
            <a:r>
              <a:rPr lang="ko-KR" altLang="en-US" dirty="0"/>
              <a:t>그래서 정확한 에너지 컨트롤이 가능해지고 정확한 온도 조절이 가능</a:t>
            </a:r>
            <a:r>
              <a:rPr lang="en-US" altLang="ko-KR" dirty="0"/>
              <a:t>(100,000°C </a:t>
            </a:r>
            <a:r>
              <a:rPr lang="ko-KR" altLang="en-US" dirty="0"/>
              <a:t>이상 가능</a:t>
            </a:r>
            <a:r>
              <a:rPr lang="en-US" altLang="ko-KR" dirty="0"/>
              <a:t>)</a:t>
            </a:r>
            <a:r>
              <a:rPr lang="ko-KR" altLang="en-US" dirty="0"/>
              <a:t>해지며</a:t>
            </a:r>
            <a:r>
              <a:rPr lang="en-US" altLang="ko-KR" dirty="0"/>
              <a:t>, </a:t>
            </a:r>
            <a:r>
              <a:rPr lang="ko-KR" altLang="en-US" dirty="0"/>
              <a:t>정확한 깊이 조절 역시 가능해진다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 err="1"/>
              <a:t>전자빔을</a:t>
            </a:r>
            <a:r>
              <a:rPr lang="ko-KR" altLang="en-US" dirty="0"/>
              <a:t> 조사한 후에는 양이온을 조사한 후보다 더 빠르게 냉각된다</a:t>
            </a:r>
            <a:r>
              <a:rPr lang="en-US" altLang="ko-KR" dirty="0"/>
              <a:t>(Self-quenching).</a:t>
            </a:r>
          </a:p>
          <a:p>
            <a:endParaRPr lang="en-US" altLang="ko-KR" dirty="0"/>
          </a:p>
          <a:p>
            <a:r>
              <a:rPr lang="ko-KR" altLang="en-US" dirty="0"/>
              <a:t>그래서 사실 </a:t>
            </a:r>
            <a:r>
              <a:rPr lang="ko-KR" altLang="en-US" dirty="0" err="1"/>
              <a:t>전자빔이</a:t>
            </a:r>
            <a:r>
              <a:rPr lang="ko-KR" altLang="en-US" dirty="0"/>
              <a:t> </a:t>
            </a:r>
            <a:r>
              <a:rPr lang="ko-KR" altLang="en-US" dirty="0" err="1"/>
              <a:t>충격담금질의</a:t>
            </a:r>
            <a:r>
              <a:rPr lang="ko-KR" altLang="en-US" dirty="0"/>
              <a:t> 메인이다</a:t>
            </a:r>
            <a:r>
              <a:rPr lang="en-US" altLang="ko-KR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2BB3A87-1AFE-4849-84AD-BC6882287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12" y="3455314"/>
            <a:ext cx="1438275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738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D6376B-7473-4257-BE4A-0E6F1A657A69}"/>
              </a:ext>
            </a:extLst>
          </p:cNvPr>
          <p:cNvSpPr txBox="1"/>
          <p:nvPr/>
        </p:nvSpPr>
        <p:spPr>
          <a:xfrm>
            <a:off x="4419600" y="1219200"/>
            <a:ext cx="190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Work Hardening</a:t>
            </a:r>
            <a:r>
              <a:rPr lang="ko-KR" altLang="en-US" sz="1200" dirty="0"/>
              <a:t>과 </a:t>
            </a:r>
            <a:r>
              <a:rPr lang="ko-KR" altLang="en-US" sz="1200" dirty="0" err="1"/>
              <a:t>비슷</a:t>
            </a:r>
            <a:endParaRPr lang="ko-KR" alt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29E12D-9A1F-487F-B359-77C502758B5E}"/>
              </a:ext>
            </a:extLst>
          </p:cNvPr>
          <p:cNvSpPr txBox="1"/>
          <p:nvPr/>
        </p:nvSpPr>
        <p:spPr>
          <a:xfrm>
            <a:off x="5638800" y="4951274"/>
            <a:ext cx="3429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위의 사진은 각각 </a:t>
            </a:r>
            <a:r>
              <a:rPr lang="ko-KR" altLang="en-US" sz="1200" dirty="0" err="1"/>
              <a:t>전자빔을</a:t>
            </a:r>
            <a:r>
              <a:rPr lang="ko-KR" altLang="en-US" sz="1200" dirty="0"/>
              <a:t> 조사하지 않고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전자빔을</a:t>
            </a:r>
            <a:r>
              <a:rPr lang="ko-KR" altLang="en-US" sz="1200" dirty="0"/>
              <a:t> 조사하고 </a:t>
            </a:r>
            <a:r>
              <a:rPr lang="en-US" altLang="ko-KR" sz="1200" dirty="0"/>
              <a:t>1</a:t>
            </a:r>
            <a:r>
              <a:rPr lang="ko-KR" altLang="en-US" sz="1200" dirty="0"/>
              <a:t>년 뒤의 모습이다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 err="1"/>
              <a:t>전자빔을</a:t>
            </a:r>
            <a:r>
              <a:rPr lang="ko-KR" altLang="en-US" sz="1200" dirty="0"/>
              <a:t> 조사한 표면은 깨끗하나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조사하지 않은 표면은 부식되어 있는 것을 확인할 수 있다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 err="1"/>
              <a:t>전자빔을</a:t>
            </a:r>
            <a:r>
              <a:rPr lang="ko-KR" altLang="en-US" sz="1200" dirty="0"/>
              <a:t> 조사하고 나면 그 부분이 녹았다가 다시 굳기 때문에 표면이 매끈하고 </a:t>
            </a:r>
            <a:r>
              <a:rPr lang="ko-KR" altLang="en-US" sz="1200" dirty="0" err="1"/>
              <a:t>평평해지는데</a:t>
            </a:r>
            <a:r>
              <a:rPr lang="en-US" altLang="ko-KR" sz="1200" dirty="0"/>
              <a:t>, </a:t>
            </a:r>
          </a:p>
          <a:p>
            <a:r>
              <a:rPr lang="ko-KR" altLang="en-US" sz="1200" dirty="0"/>
              <a:t>표면이 평평할수록 부식에 강하기 때문에 </a:t>
            </a:r>
            <a:r>
              <a:rPr lang="ko-KR" altLang="en-US" sz="1200" dirty="0" err="1"/>
              <a:t>전자빔</a:t>
            </a:r>
            <a:r>
              <a:rPr lang="ko-KR" altLang="en-US" sz="1200" dirty="0"/>
              <a:t> 조사 후의 내부식성이 좋아지게 된다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38380E-C617-4115-BDCA-6AD9C5DF1322}"/>
              </a:ext>
            </a:extLst>
          </p:cNvPr>
          <p:cNvSpPr txBox="1"/>
          <p:nvPr/>
        </p:nvSpPr>
        <p:spPr>
          <a:xfrm>
            <a:off x="838200" y="5791200"/>
            <a:ext cx="426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전자빔을</a:t>
            </a:r>
            <a:r>
              <a:rPr lang="ko-KR" altLang="en-US" sz="1200" dirty="0"/>
              <a:t> 조사한 부분은 표면이 반짝거리고</a:t>
            </a:r>
            <a:endParaRPr lang="en-US" altLang="ko-KR" sz="1200" dirty="0"/>
          </a:p>
          <a:p>
            <a:r>
              <a:rPr lang="ko-KR" altLang="en-US" sz="1200" dirty="0"/>
              <a:t>조사하지 않은 부분은 표면이 회색인데</a:t>
            </a:r>
            <a:r>
              <a:rPr lang="en-US" altLang="ko-KR" sz="1200" dirty="0"/>
              <a:t>, </a:t>
            </a:r>
          </a:p>
          <a:p>
            <a:r>
              <a:rPr lang="ko-KR" altLang="en-US" sz="1200" dirty="0"/>
              <a:t>이는 각각 표면이 매끈하여 빛이 반사되기 때문이고</a:t>
            </a:r>
            <a:r>
              <a:rPr lang="en-US" altLang="ko-KR" sz="1200" dirty="0"/>
              <a:t>, </a:t>
            </a:r>
          </a:p>
          <a:p>
            <a:r>
              <a:rPr lang="ko-KR" altLang="en-US" sz="1200" dirty="0"/>
              <a:t>표면이 울퉁불퉁하여 빛이 반사되지 못하고 갇혔기 때문이다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0B2231-BC5F-4D63-ADA7-F0115EAE91F9}"/>
              </a:ext>
            </a:extLst>
          </p:cNvPr>
          <p:cNvSpPr txBox="1"/>
          <p:nvPr/>
        </p:nvSpPr>
        <p:spPr>
          <a:xfrm>
            <a:off x="762000" y="6096000"/>
            <a:ext cx="381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표면의 엄청난 평탄도를 확보하여 내부식성을 높일 수 있다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BA4C0A-3C24-474D-A6CC-E804F0A158F3}"/>
              </a:ext>
            </a:extLst>
          </p:cNvPr>
          <p:cNvSpPr txBox="1"/>
          <p:nvPr/>
        </p:nvSpPr>
        <p:spPr>
          <a:xfrm>
            <a:off x="2590800" y="1582615"/>
            <a:ext cx="16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Self-quenching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6A0854-14F8-44BE-92AA-2B29122AF69A}"/>
              </a:ext>
            </a:extLst>
          </p:cNvPr>
          <p:cNvSpPr txBox="1"/>
          <p:nvPr/>
        </p:nvSpPr>
        <p:spPr>
          <a:xfrm>
            <a:off x="5943600" y="1035949"/>
            <a:ext cx="236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rgbClr val="FF0000"/>
                </a:solidFill>
              </a:rPr>
              <a:t>수냉</a:t>
            </a:r>
            <a:r>
              <a:rPr lang="en-US" altLang="ko-KR" sz="1400" dirty="0">
                <a:solidFill>
                  <a:srgbClr val="FF0000"/>
                </a:solidFill>
              </a:rPr>
              <a:t> – </a:t>
            </a:r>
            <a:r>
              <a:rPr lang="ko-KR" altLang="en-US" sz="1400" dirty="0">
                <a:solidFill>
                  <a:srgbClr val="FF0000"/>
                </a:solidFill>
              </a:rPr>
              <a:t>대부분의 탄소강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ko-KR" altLang="en-US" sz="1400" dirty="0" err="1">
                <a:solidFill>
                  <a:srgbClr val="FF0000"/>
                </a:solidFill>
              </a:rPr>
              <a:t>유냉</a:t>
            </a:r>
            <a:r>
              <a:rPr lang="ko-KR" altLang="en-US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>
                <a:solidFill>
                  <a:srgbClr val="FF0000"/>
                </a:solidFill>
              </a:rPr>
              <a:t>– </a:t>
            </a:r>
            <a:r>
              <a:rPr lang="ko-KR" altLang="en-US" sz="1400" dirty="0">
                <a:solidFill>
                  <a:srgbClr val="FF0000"/>
                </a:solidFill>
              </a:rPr>
              <a:t>대부분의 합금강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F62406-67AB-4559-86C9-13D029EAC68A}"/>
              </a:ext>
            </a:extLst>
          </p:cNvPr>
          <p:cNvSpPr txBox="1"/>
          <p:nvPr/>
        </p:nvSpPr>
        <p:spPr>
          <a:xfrm>
            <a:off x="3783623" y="1946031"/>
            <a:ext cx="2019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</a:rPr>
              <a:t>별도로 식힐 필요가 없다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9309C7-7CDC-4FB5-82A1-EFD07B87655F}"/>
              </a:ext>
            </a:extLst>
          </p:cNvPr>
          <p:cNvSpPr txBox="1"/>
          <p:nvPr/>
        </p:nvSpPr>
        <p:spPr>
          <a:xfrm>
            <a:off x="4607169" y="2633228"/>
            <a:ext cx="201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</a:rPr>
              <a:t>산화</a:t>
            </a:r>
            <a:r>
              <a:rPr lang="en-US" altLang="ko-KR" sz="1200" dirty="0">
                <a:solidFill>
                  <a:srgbClr val="FF0000"/>
                </a:solidFill>
              </a:rPr>
              <a:t>,</a:t>
            </a:r>
            <a:r>
              <a:rPr lang="ko-KR" altLang="en-US" sz="1200" dirty="0">
                <a:solidFill>
                  <a:srgbClr val="FF0000"/>
                </a:solidFill>
              </a:rPr>
              <a:t> </a:t>
            </a:r>
            <a:r>
              <a:rPr lang="ko-KR" altLang="en-US" sz="1200" dirty="0" err="1">
                <a:solidFill>
                  <a:srgbClr val="FF0000"/>
                </a:solidFill>
              </a:rPr>
              <a:t>탈탄의</a:t>
            </a:r>
            <a:r>
              <a:rPr lang="ko-KR" altLang="en-US" sz="1200" dirty="0">
                <a:solidFill>
                  <a:srgbClr val="FF0000"/>
                </a:solidFill>
              </a:rPr>
              <a:t> 우려가 없고 수치변형이 없다</a:t>
            </a:r>
            <a:r>
              <a:rPr lang="en-US" altLang="ko-KR" sz="1200" dirty="0">
                <a:solidFill>
                  <a:srgbClr val="FF0000"/>
                </a:solidFill>
              </a:rPr>
              <a:t>.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4058680-76E4-429B-845F-D2332430084F}"/>
              </a:ext>
            </a:extLst>
          </p:cNvPr>
          <p:cNvSpPr txBox="1"/>
          <p:nvPr/>
        </p:nvSpPr>
        <p:spPr>
          <a:xfrm>
            <a:off x="5867400" y="4267200"/>
            <a:ext cx="3276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단점</a:t>
            </a:r>
            <a:endParaRPr lang="en-US" altLang="ko-KR" sz="1600" dirty="0"/>
          </a:p>
          <a:p>
            <a:r>
              <a:rPr lang="en-US" altLang="ko-KR" sz="1600" dirty="0"/>
              <a:t>Chamber</a:t>
            </a:r>
            <a:r>
              <a:rPr lang="ko-KR" altLang="en-US" sz="1600" dirty="0"/>
              <a:t>가 필요하고</a:t>
            </a:r>
            <a:r>
              <a:rPr lang="en-US" altLang="ko-KR" sz="1600" dirty="0"/>
              <a:t>, </a:t>
            </a:r>
          </a:p>
          <a:p>
            <a:r>
              <a:rPr lang="en-US" altLang="ko-KR" sz="1600" dirty="0"/>
              <a:t>Power </a:t>
            </a:r>
            <a:r>
              <a:rPr lang="ko-KR" altLang="en-US" sz="1600" dirty="0"/>
              <a:t>단자가 필요하기 때문에 설비비가 비싸고</a:t>
            </a:r>
            <a:r>
              <a:rPr lang="en-US" altLang="ko-KR" sz="1600" dirty="0"/>
              <a:t>, </a:t>
            </a:r>
          </a:p>
          <a:p>
            <a:r>
              <a:rPr lang="ko-KR" altLang="en-US" sz="1600" dirty="0"/>
              <a:t>자성체에는 사용하기 어렵다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굳이 하려면</a:t>
            </a:r>
            <a:r>
              <a:rPr lang="en-US" altLang="ko-KR" sz="1600" dirty="0"/>
              <a:t> </a:t>
            </a:r>
            <a:r>
              <a:rPr lang="ko-KR" altLang="en-US" sz="1600" dirty="0" err="1"/>
              <a:t>전자빔</a:t>
            </a:r>
            <a:r>
              <a:rPr lang="ko-KR" altLang="en-US" sz="1600" dirty="0"/>
              <a:t> 조사 전에</a:t>
            </a:r>
            <a:endParaRPr lang="en-US" altLang="ko-KR" sz="1600" dirty="0"/>
          </a:p>
          <a:p>
            <a:r>
              <a:rPr lang="en-US" altLang="ko-KR" sz="1600" dirty="0"/>
              <a:t> </a:t>
            </a:r>
            <a:r>
              <a:rPr lang="ko-KR" altLang="en-US" sz="1600" dirty="0" err="1"/>
              <a:t>탈자화</a:t>
            </a:r>
            <a:r>
              <a:rPr lang="ko-KR" altLang="en-US" sz="1600" dirty="0"/>
              <a:t> </a:t>
            </a:r>
            <a:r>
              <a:rPr lang="en-US" altLang="ko-KR" sz="1600" dirty="0"/>
              <a:t>-&gt;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전자빔</a:t>
            </a:r>
            <a:r>
              <a:rPr lang="ko-KR" altLang="en-US" sz="1600" dirty="0"/>
              <a:t> 조사 </a:t>
            </a:r>
            <a:r>
              <a:rPr lang="en-US" altLang="ko-KR" sz="1600" dirty="0"/>
              <a:t>-&gt; </a:t>
            </a:r>
            <a:r>
              <a:rPr lang="ko-KR" altLang="en-US" sz="1600" dirty="0"/>
              <a:t>자화</a:t>
            </a:r>
            <a:endParaRPr lang="en-US" altLang="ko-KR" sz="1600" dirty="0"/>
          </a:p>
          <a:p>
            <a:r>
              <a:rPr lang="ko-KR" altLang="en-US" sz="1600" dirty="0" err="1"/>
              <a:t>를</a:t>
            </a:r>
            <a:r>
              <a:rPr lang="ko-KR" altLang="en-US" sz="1600" dirty="0"/>
              <a:t> 하면 되는데 여러모로 번거롭다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B2CD51-1F67-40B5-9D77-FF9F45D1AD66}"/>
              </a:ext>
            </a:extLst>
          </p:cNvPr>
          <p:cNvSpPr txBox="1"/>
          <p:nvPr/>
        </p:nvSpPr>
        <p:spPr>
          <a:xfrm>
            <a:off x="914400" y="6086315"/>
            <a:ext cx="487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인공위성의 끝부분에는 높은 열과 압력이 가해지기 때문에 세라믹으로 코팅을 </a:t>
            </a:r>
            <a:r>
              <a:rPr lang="ko-KR" altLang="en-US" sz="1200" dirty="0" err="1"/>
              <a:t>해야하는데</a:t>
            </a:r>
            <a:r>
              <a:rPr lang="ko-KR" altLang="en-US" sz="1200" dirty="0"/>
              <a:t> 융점이 아주 높기 때문에 </a:t>
            </a:r>
            <a:r>
              <a:rPr lang="ko-KR" altLang="en-US" sz="1200" dirty="0" err="1"/>
              <a:t>전자빔을</a:t>
            </a:r>
            <a:r>
              <a:rPr lang="ko-KR" altLang="en-US" sz="1200" dirty="0"/>
              <a:t> 조사해서 코팅한다</a:t>
            </a:r>
            <a:r>
              <a:rPr lang="en-US" altLang="ko-KR" sz="1200" dirty="0"/>
              <a:t>. </a:t>
            </a:r>
            <a:r>
              <a:rPr lang="ko-KR" altLang="en-US" sz="1200" dirty="0"/>
              <a:t>왼쪽 그림은 </a:t>
            </a:r>
            <a:r>
              <a:rPr lang="ko-KR" altLang="en-US" sz="1200" dirty="0" err="1"/>
              <a:t>전자빔을</a:t>
            </a:r>
            <a:r>
              <a:rPr lang="ko-KR" altLang="en-US" sz="1200" dirty="0"/>
              <a:t> 조사하여 코팅하던 공간이다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777</Words>
  <Application>Microsoft Office PowerPoint</Application>
  <PresentationFormat>화면 슬라이드 쇼(4:3)</PresentationFormat>
  <Paragraphs>73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Windows User</dc:creator>
  <cp:lastModifiedBy>동원 서</cp:lastModifiedBy>
  <cp:revision>17</cp:revision>
  <dcterms:created xsi:type="dcterms:W3CDTF">2006-08-16T00:00:00Z</dcterms:created>
  <dcterms:modified xsi:type="dcterms:W3CDTF">2020-09-28T09:40:15Z</dcterms:modified>
</cp:coreProperties>
</file>

<file path=docProps/thumbnail.jpeg>
</file>